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8" r:id="rId5"/>
    <p:sldId id="262" r:id="rId6"/>
    <p:sldId id="264" r:id="rId7"/>
    <p:sldId id="267" r:id="rId8"/>
    <p:sldId id="266" r:id="rId9"/>
    <p:sldId id="271" r:id="rId10"/>
    <p:sldId id="26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FE3571-6131-4A2F-A2BC-D1321F53437B}" v="51" dt="2024-09-04T04:06:37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8F37B-D56B-4EEC-B363-0180C3503C3E}" type="datetimeFigureOut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1BE08-8CF8-43DD-9EDA-41736FDDB84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0530F-901E-7D3F-E39D-9260E85D5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85800"/>
            <a:ext cx="8123456" cy="2829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E04997-B31C-F4A1-A052-E2B97B6E4849}"/>
              </a:ext>
            </a:extLst>
          </p:cNvPr>
          <p:cNvSpPr txBox="1"/>
          <p:nvPr/>
        </p:nvSpPr>
        <p:spPr>
          <a:xfrm>
            <a:off x="1524000" y="3962400"/>
            <a:ext cx="6324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fontAlgn="base">
              <a:spcBef>
                <a:spcPts val="0"/>
              </a:spcBef>
              <a:spcAft>
                <a:spcPts val="0"/>
              </a:spcAft>
            </a:pP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President’s Reception and Awards Recognition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605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0406" y="264307"/>
            <a:ext cx="7315200" cy="1592701"/>
          </a:xfrm>
        </p:spPr>
        <p:txBody>
          <a:bodyPr anchor="b">
            <a:normAutofit/>
          </a:bodyPr>
          <a:lstStyle/>
          <a:p>
            <a:pPr algn="l"/>
            <a:r>
              <a:rPr lang="en-US" sz="2000" b="1" dirty="0"/>
              <a:t>2024 Sterling Achievement Award – Community Development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State of Texas – </a:t>
            </a:r>
            <a:r>
              <a:rPr lang="en-US" sz="1800" b="1" i="0" u="none" strike="noStrike" baseline="0" dirty="0">
                <a:solidFill>
                  <a:srgbClr val="202024"/>
                </a:solidFill>
                <a:latin typeface="Roboto" panose="02000000000000000000" pitchFamily="2" charset="0"/>
              </a:rPr>
              <a:t>Colonia Economically Distressed Areas Program - Center Point</a:t>
            </a:r>
            <a:endParaRPr lang="en-US" sz="20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BBE948-138B-2D1D-7D92-338455B0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838" y="1947393"/>
            <a:ext cx="3835562" cy="2172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7A1D8C-8FF2-D601-BFF1-D57053401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814" y="1980373"/>
            <a:ext cx="3397792" cy="2304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3419C7-033F-3917-3E48-D24DCD417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252" y="3886200"/>
            <a:ext cx="3996295" cy="260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79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5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480" y="283272"/>
            <a:ext cx="7056120" cy="1174166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2024 Sterling Achievement Award – Disaster Recovery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State of Louisiana –H3C Health + Housing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819EB-06F5-C43E-1FD2-ED5D8ED7E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6" y="1574131"/>
            <a:ext cx="2095917" cy="139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41814-6476-0E73-A0B4-01641AA290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237" y="1567115"/>
            <a:ext cx="2093976" cy="139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ECD455-BFC0-7024-15A6-A42C80A48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87" y="1567116"/>
            <a:ext cx="2093976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4F2C3-78E3-1BC3-C393-35D3169B79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854" y="3123887"/>
            <a:ext cx="2093976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B29ED1-EAD9-35C5-1053-328C6DFD5F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6" y="4631379"/>
            <a:ext cx="2093976" cy="1395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5496D-133D-C0C8-5F3C-899757552D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64907"/>
            <a:ext cx="2093976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E982FD-BA36-3ACD-4B1D-181985B7F3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357" y="1583274"/>
            <a:ext cx="2093976" cy="1395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31CB0-53B5-5F73-307C-C59E3B886E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76" y="3149555"/>
            <a:ext cx="2093976" cy="139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ECE5D8-7E2C-0BC7-B7BA-450EFCBD17F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66" y="3134231"/>
            <a:ext cx="2093976" cy="139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71F35A-036B-B587-D781-3C92FFA312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087" y="3123887"/>
            <a:ext cx="2093976" cy="139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2477D2-8D8E-C5EB-0E94-D1F61A23BC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731" y="4647744"/>
            <a:ext cx="2093976" cy="139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0A28E7-C498-9CF3-893B-4D39353D1F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166" y="4647744"/>
            <a:ext cx="2093976" cy="1395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09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Freeform: Shape 21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9372" y="313601"/>
            <a:ext cx="6042316" cy="105800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2024 Sterling Achievement Award – Homelessness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State of Alaska – Dynamic Capacity Modeling</a:t>
            </a:r>
            <a:endParaRPr lang="en-US" sz="20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9F8EC-C591-EC3A-39C2-794E3F991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5905"/>
            <a:ext cx="4681840" cy="503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0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9285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711665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625683"/>
            <a:ext cx="6880515" cy="110066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2900" b="1" dirty="0"/>
              <a:t>2024 Sterling Achievement Award – Housing</a:t>
            </a:r>
            <a:br>
              <a:rPr lang="en-US" sz="2900" b="1" dirty="0"/>
            </a:br>
            <a:br>
              <a:rPr lang="en-US" sz="2900" b="1" dirty="0"/>
            </a:br>
            <a:r>
              <a:rPr lang="en-US" sz="2900" b="1" dirty="0"/>
              <a:t>State of Pennsylvania - </a:t>
            </a:r>
            <a:r>
              <a:rPr lang="en-US" sz="2900" b="1" i="0" u="none" strike="noStrike" baseline="0" dirty="0">
                <a:solidFill>
                  <a:srgbClr val="202024"/>
                </a:solidFill>
              </a:rPr>
              <a:t>Conestoga North</a:t>
            </a:r>
            <a:endParaRPr lang="en-US" sz="29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77645F-B9E8-B48A-4F4F-87A289B2E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977" y="1920658"/>
            <a:ext cx="2935224" cy="2199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43206F-48C7-4EE0-3A90-A2424F578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554" y="1922940"/>
            <a:ext cx="2932171" cy="21945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94BAD-F6DD-5C4A-8199-1EDFD821C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977" y="4191000"/>
            <a:ext cx="2931897" cy="21945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BCEE22-1FAA-9DC7-406E-F29A37536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978" y="4188647"/>
            <a:ext cx="2935224" cy="219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91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177" y="283272"/>
            <a:ext cx="8592886" cy="1174166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2000" b="1" dirty="0"/>
              <a:t>2024 Presidential Award for Innovation 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000" b="1" dirty="0"/>
              <a:t>State of Louisiana – </a:t>
            </a:r>
            <a:r>
              <a:rPr lang="fr-FR" sz="2000" b="1" i="0" u="none" strike="noStrike" baseline="0" dirty="0">
                <a:solidFill>
                  <a:srgbClr val="202024"/>
                </a:solidFill>
              </a:rPr>
              <a:t>Les Maisons de Bayou </a:t>
            </a:r>
            <a:r>
              <a:rPr lang="fr-FR" sz="2000" b="1" i="0" u="none" strike="noStrike" baseline="0" dirty="0" err="1">
                <a:solidFill>
                  <a:srgbClr val="202024"/>
                </a:solidFill>
              </a:rPr>
              <a:t>Lafourche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35EDC-BF87-65A0-8A0E-D39F16B77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" t="6923" r="5796" b="5176"/>
          <a:stretch/>
        </p:blipFill>
        <p:spPr bwMode="auto">
          <a:xfrm>
            <a:off x="154248" y="1913918"/>
            <a:ext cx="2194560" cy="1463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5A8ABC-E0D5-EA1E-84AF-D03483B3E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00612" y="1935504"/>
            <a:ext cx="219456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16A034-87C2-DBFB-A1C4-F055D3FBD2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" b="72"/>
          <a:stretch/>
        </p:blipFill>
        <p:spPr bwMode="auto">
          <a:xfrm>
            <a:off x="4655271" y="1954686"/>
            <a:ext cx="2191398" cy="146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3252347-6BD8-B8E7-8604-7A43E6972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r="9980" b="19952"/>
          <a:stretch/>
        </p:blipFill>
        <p:spPr bwMode="auto">
          <a:xfrm>
            <a:off x="145953" y="4892040"/>
            <a:ext cx="2194560" cy="1463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F979FF92">
            <a:hlinkClick r:id="" action="ppaction://media"/>
            <a:extLst>
              <a:ext uri="{FF2B5EF4-FFF2-40B4-BE49-F238E27FC236}">
                <a16:creationId xmlns:a16="http://schemas.microsoft.com/office/drawing/2014/main" id="{9512ACE8-3C53-C06B-DC03-56D5740C5E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12" r="7812"/>
          <a:stretch/>
        </p:blipFill>
        <p:spPr>
          <a:xfrm>
            <a:off x="145953" y="3398544"/>
            <a:ext cx="2194560" cy="1463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723467-A063-91E7-4C34-FB5DC9993D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5533"/>
          <a:stretch/>
        </p:blipFill>
        <p:spPr bwMode="auto">
          <a:xfrm>
            <a:off x="6897624" y="1965960"/>
            <a:ext cx="219456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5800D0-0EC8-52A6-2420-7C463DFCC7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 bwMode="auto">
          <a:xfrm>
            <a:off x="4653690" y="3429000"/>
            <a:ext cx="219456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6993E07-94DC-8534-BE6E-F633E3DA7FD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" b="17"/>
          <a:stretch/>
        </p:blipFill>
        <p:spPr bwMode="auto">
          <a:xfrm>
            <a:off x="2400612" y="3421842"/>
            <a:ext cx="219456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CE386FD-427F-082D-26E2-C2D6D0D46D0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r="7901"/>
          <a:stretch/>
        </p:blipFill>
        <p:spPr bwMode="auto">
          <a:xfrm>
            <a:off x="6906768" y="3429000"/>
            <a:ext cx="219456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1AAF7DD-19A8-6E9C-31F6-CE1547207A9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" t="11540" r="5769"/>
          <a:stretch/>
        </p:blipFill>
        <p:spPr bwMode="auto">
          <a:xfrm>
            <a:off x="2399821" y="4925560"/>
            <a:ext cx="2194560" cy="1463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03C60A2-260B-EA70-BAD8-342BDE59C0B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7788"/>
          <a:stretch/>
        </p:blipFill>
        <p:spPr bwMode="auto">
          <a:xfrm>
            <a:off x="4645868" y="4925560"/>
            <a:ext cx="2194560" cy="146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02C8029-B696-75A3-93DB-FDC7AD93C58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t="480" r="120" b="-240"/>
          <a:stretch/>
        </p:blipFill>
        <p:spPr bwMode="auto">
          <a:xfrm>
            <a:off x="6891915" y="4940800"/>
            <a:ext cx="2194560" cy="1463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3208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wearing glasses and a purple shirt&#10;&#10;Description automatically generated">
            <a:extLst>
              <a:ext uri="{FF2B5EF4-FFF2-40B4-BE49-F238E27FC236}">
                <a16:creationId xmlns:a16="http://schemas.microsoft.com/office/drawing/2014/main" id="{5B8E2BB6-8764-4326-EA41-09FF9D4F98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9" r="9092" b="24151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484" y="1122363"/>
            <a:ext cx="3832516" cy="3204134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b="1" dirty="0">
                <a:solidFill>
                  <a:schemeClr val="bg1"/>
                </a:solidFill>
              </a:rPr>
              <a:t>2024 JAMES REEVES MEMBER CONTRIBUTION AWARD</a:t>
            </a:r>
            <a:br>
              <a:rPr lang="en-US" sz="2900" b="1" dirty="0">
                <a:solidFill>
                  <a:schemeClr val="bg1"/>
                </a:solidFill>
              </a:rPr>
            </a:br>
            <a:br>
              <a:rPr lang="en-US" sz="2900" b="1" dirty="0">
                <a:solidFill>
                  <a:schemeClr val="bg1"/>
                </a:solidFill>
              </a:rPr>
            </a:br>
            <a:r>
              <a:rPr lang="en-US" sz="2900" b="1" dirty="0">
                <a:solidFill>
                  <a:schemeClr val="bg1"/>
                </a:solidFill>
              </a:rPr>
              <a:t>Texas –Heather Lagrone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07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5e3f666-a811-4537-811d-8473a200db9a" xsi:nil="true"/>
    <lcf76f155ced4ddcb4097134ff3c332f xmlns="28a29322-2517-42cd-b52d-3af2e7efb80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C99262D7478A54EA58E856832D0DBA7" ma:contentTypeVersion="15" ma:contentTypeDescription="Create a new document." ma:contentTypeScope="" ma:versionID="ca4d353f262b9acd69ee4ddb5493531d">
  <xsd:schema xmlns:xsd="http://www.w3.org/2001/XMLSchema" xmlns:xs="http://www.w3.org/2001/XMLSchema" xmlns:p="http://schemas.microsoft.com/office/2006/metadata/properties" xmlns:ns2="28a29322-2517-42cd-b52d-3af2e7efb801" xmlns:ns3="d5e3f666-a811-4537-811d-8473a200db9a" targetNamespace="http://schemas.microsoft.com/office/2006/metadata/properties" ma:root="true" ma:fieldsID="bb86d6ddefd22b49f7666c4c4dd2eef8" ns2:_="" ns3:_="">
    <xsd:import namespace="28a29322-2517-42cd-b52d-3af2e7efb801"/>
    <xsd:import namespace="d5e3f666-a811-4537-811d-8473a200d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a29322-2517-42cd-b52d-3af2e7efb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3e8a9175-4f40-455e-953c-f0209f93a5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3f666-a811-4537-811d-8473a200db9a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a4226574-a2f5-41e2-a2a3-09d6cf791444}" ma:internalName="TaxCatchAll" ma:showField="CatchAllData" ma:web="d5e3f666-a811-4537-811d-8473a200db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33239D-4F4B-4D88-A340-6CAB2FEBFF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C5608F-3140-456B-8343-947A92A0A429}">
  <ds:schemaRefs>
    <ds:schemaRef ds:uri="http://schemas.microsoft.com/office/2006/metadata/properties"/>
    <ds:schemaRef ds:uri="http://schemas.microsoft.com/office/infopath/2007/PartnerControls"/>
    <ds:schemaRef ds:uri="d5e3f666-a811-4537-811d-8473a200db9a"/>
    <ds:schemaRef ds:uri="28a29322-2517-42cd-b52d-3af2e7efb801"/>
  </ds:schemaRefs>
</ds:datastoreItem>
</file>

<file path=customXml/itemProps3.xml><?xml version="1.0" encoding="utf-8"?>
<ds:datastoreItem xmlns:ds="http://schemas.openxmlformats.org/officeDocument/2006/customXml" ds:itemID="{FE111E38-2D83-4315-9408-2A357A4763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8a29322-2517-42cd-b52d-3af2e7efb801"/>
    <ds:schemaRef ds:uri="d5e3f666-a811-4537-811d-8473a200db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101</Words>
  <Application>Microsoft Office PowerPoint</Application>
  <PresentationFormat>On-screen Show (4:3)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Roboto</vt:lpstr>
      <vt:lpstr>Times New Roman</vt:lpstr>
      <vt:lpstr>Office Theme</vt:lpstr>
      <vt:lpstr>PowerPoint Presentation</vt:lpstr>
      <vt:lpstr>2024 Sterling Achievement Award – Community Development  State of Texas – Colonia Economically Distressed Areas Program - Center Point</vt:lpstr>
      <vt:lpstr>2024 Sterling Achievement Award – Disaster Recovery  State of Louisiana –H3C Health + Housing </vt:lpstr>
      <vt:lpstr>2024 Sterling Achievement Award – Homelessness  State of Alaska – Dynamic Capacity Modeling</vt:lpstr>
      <vt:lpstr>2024 Sterling Achievement Award – Housing  State of Pennsylvania - Conestoga North</vt:lpstr>
      <vt:lpstr>2024 Presidential Award for Innovation   State of Louisiana – Les Maisons de Bayou Lafourche</vt:lpstr>
      <vt:lpstr>2024 JAMES REEVES MEMBER CONTRIBUTION AWARD  Texas –Heather Lagrone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REEVES MEMBER CONTRIBUTION AWARD</dc:title>
  <dc:creator>Angel Billingsley</dc:creator>
  <cp:lastModifiedBy>Angel Billingsley</cp:lastModifiedBy>
  <cp:revision>34</cp:revision>
  <dcterms:created xsi:type="dcterms:W3CDTF">2014-09-10T16:44:18Z</dcterms:created>
  <dcterms:modified xsi:type="dcterms:W3CDTF">2024-09-04T04:07:14Z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0x0101000C99262D7478A54EA58E856832D0DBA7</vt:lpwstr>
  </property>
  <property fmtid="{D5CDD505-2E9C-101B-9397-08002B2CF9AE}" pid="3" name="MediaServiceImageTags">
    <vt:lpwstr/>
  </property>
</Properties>
</file>