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1"/>
  </p:notesMasterIdLst>
  <p:handoutMasterIdLst>
    <p:handoutMasterId r:id="rId12"/>
  </p:handoutMasterIdLst>
  <p:sldIdLst>
    <p:sldId id="256" r:id="rId2"/>
    <p:sldId id="258" r:id="rId3"/>
    <p:sldId id="259" r:id="rId4"/>
    <p:sldId id="260" r:id="rId5"/>
    <p:sldId id="267" r:id="rId6"/>
    <p:sldId id="265" r:id="rId7"/>
    <p:sldId id="261" r:id="rId8"/>
    <p:sldId id="266" r:id="rId9"/>
    <p:sldId id="257"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9" autoAdjust="0"/>
    <p:restoredTop sz="95332" autoAdjust="0"/>
  </p:normalViewPr>
  <p:slideViewPr>
    <p:cSldViewPr snapToGrid="0">
      <p:cViewPr varScale="1">
        <p:scale>
          <a:sx n="109" d="100"/>
          <a:sy n="109" d="100"/>
        </p:scale>
        <p:origin x="672"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53E38C-004C-4178-AD45-7AB3F0F412B4}" type="doc">
      <dgm:prSet loTypeId="urn:microsoft.com/office/officeart/2005/8/layout/cycle3" loCatId="cycle" qsTypeId="urn:microsoft.com/office/officeart/2005/8/quickstyle/3d3" qsCatId="3D" csTypeId="urn:microsoft.com/office/officeart/2005/8/colors/colorful1" csCatId="colorful" phldr="1"/>
      <dgm:spPr/>
      <dgm:t>
        <a:bodyPr/>
        <a:lstStyle/>
        <a:p>
          <a:endParaRPr lang="en-US"/>
        </a:p>
      </dgm:t>
    </dgm:pt>
    <dgm:pt modelId="{32C8B89A-CC84-4C6A-8E9B-E7D6ACEBA4F0}">
      <dgm:prSet custT="1"/>
      <dgm:spPr/>
      <dgm:t>
        <a:bodyPr/>
        <a:lstStyle/>
        <a:p>
          <a:pPr rtl="0"/>
          <a:r>
            <a:rPr lang="en-US" sz="1800" dirty="0"/>
            <a:t>Event start date.</a:t>
          </a:r>
        </a:p>
      </dgm:t>
    </dgm:pt>
    <dgm:pt modelId="{E84F04F5-2FDD-4EFD-9F03-5F3F60BA8E2B}" type="parTrans" cxnId="{1DF5B66F-4106-4B0D-A881-A42609525CFA}">
      <dgm:prSet/>
      <dgm:spPr/>
      <dgm:t>
        <a:bodyPr/>
        <a:lstStyle/>
        <a:p>
          <a:endParaRPr lang="en-US"/>
        </a:p>
      </dgm:t>
    </dgm:pt>
    <dgm:pt modelId="{F27FC938-2F6B-4DEE-92FC-9FD194BA3D85}" type="sibTrans" cxnId="{1DF5B66F-4106-4B0D-A881-A42609525CFA}">
      <dgm:prSet/>
      <dgm:spPr/>
      <dgm:t>
        <a:bodyPr/>
        <a:lstStyle/>
        <a:p>
          <a:endParaRPr lang="en-US"/>
        </a:p>
      </dgm:t>
    </dgm:pt>
    <dgm:pt modelId="{52D869EF-8300-42FB-BDC1-D04BFF6FC1DF}">
      <dgm:prSet custT="1"/>
      <dgm:spPr/>
      <dgm:t>
        <a:bodyPr/>
        <a:lstStyle/>
        <a:p>
          <a:pPr rtl="0"/>
          <a:r>
            <a:rPr lang="en-US" sz="1800" dirty="0"/>
            <a:t>Event end date. </a:t>
          </a:r>
        </a:p>
      </dgm:t>
    </dgm:pt>
    <dgm:pt modelId="{8F468FD0-0C19-492A-B50B-D4C3FF685CB4}" type="parTrans" cxnId="{DD9C363F-993F-492A-936E-7A6BA2FFA9E9}">
      <dgm:prSet/>
      <dgm:spPr/>
      <dgm:t>
        <a:bodyPr/>
        <a:lstStyle/>
        <a:p>
          <a:endParaRPr lang="en-US"/>
        </a:p>
      </dgm:t>
    </dgm:pt>
    <dgm:pt modelId="{371CB735-800C-42C7-87CB-BC590157CCF6}" type="sibTrans" cxnId="{DD9C363F-993F-492A-936E-7A6BA2FFA9E9}">
      <dgm:prSet/>
      <dgm:spPr/>
      <dgm:t>
        <a:bodyPr/>
        <a:lstStyle/>
        <a:p>
          <a:endParaRPr lang="en-US"/>
        </a:p>
      </dgm:t>
    </dgm:pt>
    <dgm:pt modelId="{16B38569-17EA-4EAB-83E3-0EF3F4C62CB1}">
      <dgm:prSet custT="1"/>
      <dgm:spPr/>
      <dgm:t>
        <a:bodyPr/>
        <a:lstStyle/>
        <a:p>
          <a:pPr rtl="0"/>
          <a:r>
            <a:rPr lang="en-US" sz="1800" dirty="0"/>
            <a:t>If it was an On-Site or Remote event.</a:t>
          </a:r>
        </a:p>
      </dgm:t>
    </dgm:pt>
    <dgm:pt modelId="{85288258-3B01-4812-A23F-3436B1EB4F60}" type="parTrans" cxnId="{8DF195E9-0BFB-4A3E-A606-8BF85B1B7D1B}">
      <dgm:prSet/>
      <dgm:spPr/>
      <dgm:t>
        <a:bodyPr/>
        <a:lstStyle/>
        <a:p>
          <a:endParaRPr lang="en-US"/>
        </a:p>
      </dgm:t>
    </dgm:pt>
    <dgm:pt modelId="{1D8FFFA5-8942-43A2-9D90-62FD2907E054}" type="sibTrans" cxnId="{8DF195E9-0BFB-4A3E-A606-8BF85B1B7D1B}">
      <dgm:prSet/>
      <dgm:spPr/>
      <dgm:t>
        <a:bodyPr/>
        <a:lstStyle/>
        <a:p>
          <a:endParaRPr lang="en-US"/>
        </a:p>
      </dgm:t>
    </dgm:pt>
    <dgm:pt modelId="{74A90A3D-5254-4D63-9942-B8AC337E8436}">
      <dgm:prSet custT="1"/>
      <dgm:spPr/>
      <dgm:t>
        <a:bodyPr/>
        <a:lstStyle/>
        <a:p>
          <a:pPr rtl="0"/>
          <a:r>
            <a:rPr lang="en-US" sz="1800" dirty="0"/>
            <a:t>Event organizer(s)/presenter(s) – Orleans Parish, HGA, OCD Staff, Compass, etc.</a:t>
          </a:r>
        </a:p>
      </dgm:t>
    </dgm:pt>
    <dgm:pt modelId="{29E356D5-90EB-4EEE-BEEC-AB9A0E5F8A01}" type="parTrans" cxnId="{20494C43-A2E1-4CE4-958B-62943590BE2D}">
      <dgm:prSet/>
      <dgm:spPr/>
      <dgm:t>
        <a:bodyPr/>
        <a:lstStyle/>
        <a:p>
          <a:endParaRPr lang="en-US"/>
        </a:p>
      </dgm:t>
    </dgm:pt>
    <dgm:pt modelId="{BF76119E-B859-4D91-8D2E-336CBED5D1BD}" type="sibTrans" cxnId="{20494C43-A2E1-4CE4-958B-62943590BE2D}">
      <dgm:prSet/>
      <dgm:spPr/>
      <dgm:t>
        <a:bodyPr/>
        <a:lstStyle/>
        <a:p>
          <a:endParaRPr lang="en-US"/>
        </a:p>
      </dgm:t>
    </dgm:pt>
    <dgm:pt modelId="{711A8BA0-CA02-44F2-894F-069EE869045A}">
      <dgm:prSet custT="1"/>
      <dgm:spPr/>
      <dgm:t>
        <a:bodyPr/>
        <a:lstStyle/>
        <a:p>
          <a:pPr rtl="0"/>
          <a:r>
            <a:rPr lang="en-US" sz="1800" dirty="0"/>
            <a:t>Date notice of event was sent to participants</a:t>
          </a:r>
          <a:r>
            <a:rPr lang="en-US" sz="1000" dirty="0"/>
            <a:t>.</a:t>
          </a:r>
        </a:p>
      </dgm:t>
    </dgm:pt>
    <dgm:pt modelId="{D048FA8E-A1E8-4E37-A3B1-1BF8217BCE42}" type="parTrans" cxnId="{3D9BDB33-ADE7-4CFF-9E7C-8113169A1498}">
      <dgm:prSet/>
      <dgm:spPr/>
      <dgm:t>
        <a:bodyPr/>
        <a:lstStyle/>
        <a:p>
          <a:endParaRPr lang="en-US"/>
        </a:p>
      </dgm:t>
    </dgm:pt>
    <dgm:pt modelId="{E0FB4E34-10AF-4694-8D0E-E6A995C9545A}" type="sibTrans" cxnId="{3D9BDB33-ADE7-4CFF-9E7C-8113169A1498}">
      <dgm:prSet/>
      <dgm:spPr/>
      <dgm:t>
        <a:bodyPr/>
        <a:lstStyle/>
        <a:p>
          <a:endParaRPr lang="en-US"/>
        </a:p>
      </dgm:t>
    </dgm:pt>
    <dgm:pt modelId="{D30ACBC1-7CBB-40BF-B9A2-2E580A4AF4A0}">
      <dgm:prSet custT="1"/>
      <dgm:spPr/>
      <dgm:t>
        <a:bodyPr/>
        <a:lstStyle/>
        <a:p>
          <a:pPr rtl="0"/>
          <a:r>
            <a:rPr lang="en-US" sz="1800" dirty="0"/>
            <a:t>Brief description of the event.</a:t>
          </a:r>
        </a:p>
      </dgm:t>
    </dgm:pt>
    <dgm:pt modelId="{1B197993-D4B3-48BE-A3E5-C0E5B81170AF}" type="parTrans" cxnId="{4845B889-26FF-43DF-978A-4BE795D1AC3E}">
      <dgm:prSet/>
      <dgm:spPr/>
      <dgm:t>
        <a:bodyPr/>
        <a:lstStyle/>
        <a:p>
          <a:endParaRPr lang="en-US"/>
        </a:p>
      </dgm:t>
    </dgm:pt>
    <dgm:pt modelId="{0D027C3D-1293-4563-9CD9-3317EE3B8F36}" type="sibTrans" cxnId="{4845B889-26FF-43DF-978A-4BE795D1AC3E}">
      <dgm:prSet/>
      <dgm:spPr/>
      <dgm:t>
        <a:bodyPr/>
        <a:lstStyle/>
        <a:p>
          <a:endParaRPr lang="en-US"/>
        </a:p>
      </dgm:t>
    </dgm:pt>
    <dgm:pt modelId="{41B231E6-72E1-4423-8152-8F61AA3954EC}">
      <dgm:prSet custT="1"/>
      <dgm:spPr/>
      <dgm:t>
        <a:bodyPr/>
        <a:lstStyle/>
        <a:p>
          <a:pPr rtl="0"/>
          <a:r>
            <a:rPr lang="en-US" sz="1800" dirty="0"/>
            <a:t>Which of the 9 TA event types above describe(s) your TA event.</a:t>
          </a:r>
        </a:p>
      </dgm:t>
    </dgm:pt>
    <dgm:pt modelId="{B0A1C091-5395-43BB-AB19-5195DB62E1AF}" type="parTrans" cxnId="{2B83F8BC-8870-431E-AC37-4EE83FC7C7E6}">
      <dgm:prSet/>
      <dgm:spPr/>
      <dgm:t>
        <a:bodyPr/>
        <a:lstStyle/>
        <a:p>
          <a:endParaRPr lang="en-US"/>
        </a:p>
      </dgm:t>
    </dgm:pt>
    <dgm:pt modelId="{76CFBF29-D72F-418F-A7D8-1C094A139AE3}" type="sibTrans" cxnId="{2B83F8BC-8870-431E-AC37-4EE83FC7C7E6}">
      <dgm:prSet/>
      <dgm:spPr/>
      <dgm:t>
        <a:bodyPr/>
        <a:lstStyle/>
        <a:p>
          <a:endParaRPr lang="en-US"/>
        </a:p>
      </dgm:t>
    </dgm:pt>
    <dgm:pt modelId="{F19085D1-6112-426F-B09B-191A7DBA5F50}">
      <dgm:prSet custT="1"/>
      <dgm:spPr/>
      <dgm:t>
        <a:bodyPr/>
        <a:lstStyle/>
        <a:p>
          <a:pPr rtl="0"/>
          <a:r>
            <a:rPr lang="en-US" sz="1800" dirty="0"/>
            <a:t>Program(s)/project(s) discussed during TA event (Please be specific as possible with activity/project numbers).</a:t>
          </a:r>
        </a:p>
      </dgm:t>
    </dgm:pt>
    <dgm:pt modelId="{12DB72CC-E2FB-4A7F-9945-8EA1966A8530}" type="parTrans" cxnId="{4492FCEC-70D5-4F7C-9475-8AB00B287783}">
      <dgm:prSet/>
      <dgm:spPr/>
      <dgm:t>
        <a:bodyPr/>
        <a:lstStyle/>
        <a:p>
          <a:endParaRPr lang="en-US"/>
        </a:p>
      </dgm:t>
    </dgm:pt>
    <dgm:pt modelId="{695159AE-1117-42D0-A0F3-33904D5CEC62}" type="sibTrans" cxnId="{4492FCEC-70D5-4F7C-9475-8AB00B287783}">
      <dgm:prSet/>
      <dgm:spPr/>
      <dgm:t>
        <a:bodyPr/>
        <a:lstStyle/>
        <a:p>
          <a:endParaRPr lang="en-US"/>
        </a:p>
      </dgm:t>
    </dgm:pt>
    <dgm:pt modelId="{E526E618-AE78-4527-A5D3-602084974E8F}" type="pres">
      <dgm:prSet presAssocID="{CF53E38C-004C-4178-AD45-7AB3F0F412B4}" presName="Name0" presStyleCnt="0">
        <dgm:presLayoutVars>
          <dgm:dir/>
          <dgm:resizeHandles val="exact"/>
        </dgm:presLayoutVars>
      </dgm:prSet>
      <dgm:spPr/>
    </dgm:pt>
    <dgm:pt modelId="{EC5ECE21-7D97-49E3-B8E9-D8F092AFA2B4}" type="pres">
      <dgm:prSet presAssocID="{CF53E38C-004C-4178-AD45-7AB3F0F412B4}" presName="cycle" presStyleCnt="0"/>
      <dgm:spPr/>
    </dgm:pt>
    <dgm:pt modelId="{57109BE8-E784-4415-B567-A2404B3AB982}" type="pres">
      <dgm:prSet presAssocID="{32C8B89A-CC84-4C6A-8E9B-E7D6ACEBA4F0}" presName="nodeFirstNode" presStyleLbl="node1" presStyleIdx="0" presStyleCnt="8">
        <dgm:presLayoutVars>
          <dgm:bulletEnabled val="1"/>
        </dgm:presLayoutVars>
      </dgm:prSet>
      <dgm:spPr/>
    </dgm:pt>
    <dgm:pt modelId="{7DB6F419-D2A5-4AFE-A2E5-688C29E8E3F2}" type="pres">
      <dgm:prSet presAssocID="{F27FC938-2F6B-4DEE-92FC-9FD194BA3D85}" presName="sibTransFirstNode" presStyleLbl="bgShp" presStyleIdx="0" presStyleCnt="1"/>
      <dgm:spPr/>
    </dgm:pt>
    <dgm:pt modelId="{5FBFC9D5-4DE4-4A26-863D-1C1A783F0393}" type="pres">
      <dgm:prSet presAssocID="{52D869EF-8300-42FB-BDC1-D04BFF6FC1DF}" presName="nodeFollowingNodes" presStyleLbl="node1" presStyleIdx="1" presStyleCnt="8">
        <dgm:presLayoutVars>
          <dgm:bulletEnabled val="1"/>
        </dgm:presLayoutVars>
      </dgm:prSet>
      <dgm:spPr/>
    </dgm:pt>
    <dgm:pt modelId="{6A5DD55A-8295-4ED4-9A4C-3F0CCAA98C7C}" type="pres">
      <dgm:prSet presAssocID="{16B38569-17EA-4EAB-83E3-0EF3F4C62CB1}" presName="nodeFollowingNodes" presStyleLbl="node1" presStyleIdx="2" presStyleCnt="8">
        <dgm:presLayoutVars>
          <dgm:bulletEnabled val="1"/>
        </dgm:presLayoutVars>
      </dgm:prSet>
      <dgm:spPr/>
    </dgm:pt>
    <dgm:pt modelId="{5F195203-DB1E-4AB8-B0A3-0A94035021CF}" type="pres">
      <dgm:prSet presAssocID="{74A90A3D-5254-4D63-9942-B8AC337E8436}" presName="nodeFollowingNodes" presStyleLbl="node1" presStyleIdx="3" presStyleCnt="8" custScaleY="144466" custRadScaleRad="102137" custRadScaleInc="-11904">
        <dgm:presLayoutVars>
          <dgm:bulletEnabled val="1"/>
        </dgm:presLayoutVars>
      </dgm:prSet>
      <dgm:spPr/>
    </dgm:pt>
    <dgm:pt modelId="{0C69B999-6EF3-4A0F-BAE4-A791CF6724F2}" type="pres">
      <dgm:prSet presAssocID="{711A8BA0-CA02-44F2-894F-069EE869045A}" presName="nodeFollowingNodes" presStyleLbl="node1" presStyleIdx="4" presStyleCnt="8">
        <dgm:presLayoutVars>
          <dgm:bulletEnabled val="1"/>
        </dgm:presLayoutVars>
      </dgm:prSet>
      <dgm:spPr/>
    </dgm:pt>
    <dgm:pt modelId="{64D206F6-B702-4814-A843-6ABF380E3CA6}" type="pres">
      <dgm:prSet presAssocID="{D30ACBC1-7CBB-40BF-B9A2-2E580A4AF4A0}" presName="nodeFollowingNodes" presStyleLbl="node1" presStyleIdx="5" presStyleCnt="8" custRadScaleRad="99571" custRadScaleInc="9958">
        <dgm:presLayoutVars>
          <dgm:bulletEnabled val="1"/>
        </dgm:presLayoutVars>
      </dgm:prSet>
      <dgm:spPr/>
    </dgm:pt>
    <dgm:pt modelId="{57EEBC58-2CC9-4D9E-86DD-C07BC1F0D16E}" type="pres">
      <dgm:prSet presAssocID="{41B231E6-72E1-4423-8152-8F61AA3954EC}" presName="nodeFollowingNodes" presStyleLbl="node1" presStyleIdx="6" presStyleCnt="8">
        <dgm:presLayoutVars>
          <dgm:bulletEnabled val="1"/>
        </dgm:presLayoutVars>
      </dgm:prSet>
      <dgm:spPr/>
    </dgm:pt>
    <dgm:pt modelId="{0EC7E553-3DF4-45C4-A29C-3A898173A519}" type="pres">
      <dgm:prSet presAssocID="{F19085D1-6112-426F-B09B-191A7DBA5F50}" presName="nodeFollowingNodes" presStyleLbl="node1" presStyleIdx="7" presStyleCnt="8" custScaleX="117959" custScaleY="156560" custRadScaleRad="114630" custRadScaleInc="-20757">
        <dgm:presLayoutVars>
          <dgm:bulletEnabled val="1"/>
        </dgm:presLayoutVars>
      </dgm:prSet>
      <dgm:spPr/>
    </dgm:pt>
  </dgm:ptLst>
  <dgm:cxnLst>
    <dgm:cxn modelId="{3D9BDB33-ADE7-4CFF-9E7C-8113169A1498}" srcId="{CF53E38C-004C-4178-AD45-7AB3F0F412B4}" destId="{711A8BA0-CA02-44F2-894F-069EE869045A}" srcOrd="4" destOrd="0" parTransId="{D048FA8E-A1E8-4E37-A3B1-1BF8217BCE42}" sibTransId="{E0FB4E34-10AF-4694-8D0E-E6A995C9545A}"/>
    <dgm:cxn modelId="{01039037-F314-44E8-ADBD-F2FC4D7F5DCE}" type="presOf" srcId="{74A90A3D-5254-4D63-9942-B8AC337E8436}" destId="{5F195203-DB1E-4AB8-B0A3-0A94035021CF}" srcOrd="0" destOrd="0" presId="urn:microsoft.com/office/officeart/2005/8/layout/cycle3"/>
    <dgm:cxn modelId="{3832883D-47A2-492F-BB85-1409519BAC54}" type="presOf" srcId="{CF53E38C-004C-4178-AD45-7AB3F0F412B4}" destId="{E526E618-AE78-4527-A5D3-602084974E8F}" srcOrd="0" destOrd="0" presId="urn:microsoft.com/office/officeart/2005/8/layout/cycle3"/>
    <dgm:cxn modelId="{A565303F-B6F9-4049-8AB0-1EDCA989D8ED}" type="presOf" srcId="{52D869EF-8300-42FB-BDC1-D04BFF6FC1DF}" destId="{5FBFC9D5-4DE4-4A26-863D-1C1A783F0393}" srcOrd="0" destOrd="0" presId="urn:microsoft.com/office/officeart/2005/8/layout/cycle3"/>
    <dgm:cxn modelId="{DD9C363F-993F-492A-936E-7A6BA2FFA9E9}" srcId="{CF53E38C-004C-4178-AD45-7AB3F0F412B4}" destId="{52D869EF-8300-42FB-BDC1-D04BFF6FC1DF}" srcOrd="1" destOrd="0" parTransId="{8F468FD0-0C19-492A-B50B-D4C3FF685CB4}" sibTransId="{371CB735-800C-42C7-87CB-BC590157CCF6}"/>
    <dgm:cxn modelId="{20494C43-A2E1-4CE4-958B-62943590BE2D}" srcId="{CF53E38C-004C-4178-AD45-7AB3F0F412B4}" destId="{74A90A3D-5254-4D63-9942-B8AC337E8436}" srcOrd="3" destOrd="0" parTransId="{29E356D5-90EB-4EEE-BEEC-AB9A0E5F8A01}" sibTransId="{BF76119E-B859-4D91-8D2E-336CBED5D1BD}"/>
    <dgm:cxn modelId="{1DF5B66F-4106-4B0D-A881-A42609525CFA}" srcId="{CF53E38C-004C-4178-AD45-7AB3F0F412B4}" destId="{32C8B89A-CC84-4C6A-8E9B-E7D6ACEBA4F0}" srcOrd="0" destOrd="0" parTransId="{E84F04F5-2FDD-4EFD-9F03-5F3F60BA8E2B}" sibTransId="{F27FC938-2F6B-4DEE-92FC-9FD194BA3D85}"/>
    <dgm:cxn modelId="{E393C67A-C632-4E9A-86A5-51CA763EB765}" type="presOf" srcId="{D30ACBC1-7CBB-40BF-B9A2-2E580A4AF4A0}" destId="{64D206F6-B702-4814-A843-6ABF380E3CA6}" srcOrd="0" destOrd="0" presId="urn:microsoft.com/office/officeart/2005/8/layout/cycle3"/>
    <dgm:cxn modelId="{95BAD77C-C25B-4B32-9A8D-9C554A34C4BA}" type="presOf" srcId="{16B38569-17EA-4EAB-83E3-0EF3F4C62CB1}" destId="{6A5DD55A-8295-4ED4-9A4C-3F0CCAA98C7C}" srcOrd="0" destOrd="0" presId="urn:microsoft.com/office/officeart/2005/8/layout/cycle3"/>
    <dgm:cxn modelId="{5F23D283-3A5E-485C-AECD-21BADE929430}" type="presOf" srcId="{F27FC938-2F6B-4DEE-92FC-9FD194BA3D85}" destId="{7DB6F419-D2A5-4AFE-A2E5-688C29E8E3F2}" srcOrd="0" destOrd="0" presId="urn:microsoft.com/office/officeart/2005/8/layout/cycle3"/>
    <dgm:cxn modelId="{4845B889-26FF-43DF-978A-4BE795D1AC3E}" srcId="{CF53E38C-004C-4178-AD45-7AB3F0F412B4}" destId="{D30ACBC1-7CBB-40BF-B9A2-2E580A4AF4A0}" srcOrd="5" destOrd="0" parTransId="{1B197993-D4B3-48BE-A3E5-C0E5B81170AF}" sibTransId="{0D027C3D-1293-4563-9CD9-3317EE3B8F36}"/>
    <dgm:cxn modelId="{3B271FBA-7208-44A2-A86B-6E28715A7E25}" type="presOf" srcId="{711A8BA0-CA02-44F2-894F-069EE869045A}" destId="{0C69B999-6EF3-4A0F-BAE4-A791CF6724F2}" srcOrd="0" destOrd="0" presId="urn:microsoft.com/office/officeart/2005/8/layout/cycle3"/>
    <dgm:cxn modelId="{2B83F8BC-8870-431E-AC37-4EE83FC7C7E6}" srcId="{CF53E38C-004C-4178-AD45-7AB3F0F412B4}" destId="{41B231E6-72E1-4423-8152-8F61AA3954EC}" srcOrd="6" destOrd="0" parTransId="{B0A1C091-5395-43BB-AB19-5195DB62E1AF}" sibTransId="{76CFBF29-D72F-418F-A7D8-1C094A139AE3}"/>
    <dgm:cxn modelId="{A510CACA-C7C5-47C2-839B-D4825DAD2664}" type="presOf" srcId="{32C8B89A-CC84-4C6A-8E9B-E7D6ACEBA4F0}" destId="{57109BE8-E784-4415-B567-A2404B3AB982}" srcOrd="0" destOrd="0" presId="urn:microsoft.com/office/officeart/2005/8/layout/cycle3"/>
    <dgm:cxn modelId="{B0E726D8-3BE5-4416-A92E-0033F90479EF}" type="presOf" srcId="{F19085D1-6112-426F-B09B-191A7DBA5F50}" destId="{0EC7E553-3DF4-45C4-A29C-3A898173A519}" srcOrd="0" destOrd="0" presId="urn:microsoft.com/office/officeart/2005/8/layout/cycle3"/>
    <dgm:cxn modelId="{8DF195E9-0BFB-4A3E-A606-8BF85B1B7D1B}" srcId="{CF53E38C-004C-4178-AD45-7AB3F0F412B4}" destId="{16B38569-17EA-4EAB-83E3-0EF3F4C62CB1}" srcOrd="2" destOrd="0" parTransId="{85288258-3B01-4812-A23F-3436B1EB4F60}" sibTransId="{1D8FFFA5-8942-43A2-9D90-62FD2907E054}"/>
    <dgm:cxn modelId="{4492FCEC-70D5-4F7C-9475-8AB00B287783}" srcId="{CF53E38C-004C-4178-AD45-7AB3F0F412B4}" destId="{F19085D1-6112-426F-B09B-191A7DBA5F50}" srcOrd="7" destOrd="0" parTransId="{12DB72CC-E2FB-4A7F-9945-8EA1966A8530}" sibTransId="{695159AE-1117-42D0-A0F3-33904D5CEC62}"/>
    <dgm:cxn modelId="{25BDB8F6-1403-4166-85B7-90C6C9A1D5D7}" type="presOf" srcId="{41B231E6-72E1-4423-8152-8F61AA3954EC}" destId="{57EEBC58-2CC9-4D9E-86DD-C07BC1F0D16E}" srcOrd="0" destOrd="0" presId="urn:microsoft.com/office/officeart/2005/8/layout/cycle3"/>
    <dgm:cxn modelId="{7FACC496-7255-4A86-BC05-419837AC345F}" type="presParOf" srcId="{E526E618-AE78-4527-A5D3-602084974E8F}" destId="{EC5ECE21-7D97-49E3-B8E9-D8F092AFA2B4}" srcOrd="0" destOrd="0" presId="urn:microsoft.com/office/officeart/2005/8/layout/cycle3"/>
    <dgm:cxn modelId="{4D306C7B-669B-465E-8C4C-604F8E9942A4}" type="presParOf" srcId="{EC5ECE21-7D97-49E3-B8E9-D8F092AFA2B4}" destId="{57109BE8-E784-4415-B567-A2404B3AB982}" srcOrd="0" destOrd="0" presId="urn:microsoft.com/office/officeart/2005/8/layout/cycle3"/>
    <dgm:cxn modelId="{2AC9C69B-E139-4492-A8D1-0F974D6A93FD}" type="presParOf" srcId="{EC5ECE21-7D97-49E3-B8E9-D8F092AFA2B4}" destId="{7DB6F419-D2A5-4AFE-A2E5-688C29E8E3F2}" srcOrd="1" destOrd="0" presId="urn:microsoft.com/office/officeart/2005/8/layout/cycle3"/>
    <dgm:cxn modelId="{A8ED0740-B560-45D6-A4F0-68836979654E}" type="presParOf" srcId="{EC5ECE21-7D97-49E3-B8E9-D8F092AFA2B4}" destId="{5FBFC9D5-4DE4-4A26-863D-1C1A783F0393}" srcOrd="2" destOrd="0" presId="urn:microsoft.com/office/officeart/2005/8/layout/cycle3"/>
    <dgm:cxn modelId="{12D456F5-541F-4351-A20C-EAFE29FED02A}" type="presParOf" srcId="{EC5ECE21-7D97-49E3-B8E9-D8F092AFA2B4}" destId="{6A5DD55A-8295-4ED4-9A4C-3F0CCAA98C7C}" srcOrd="3" destOrd="0" presId="urn:microsoft.com/office/officeart/2005/8/layout/cycle3"/>
    <dgm:cxn modelId="{F7AD564B-76A7-4B32-BA27-C98D3E0A9EC5}" type="presParOf" srcId="{EC5ECE21-7D97-49E3-B8E9-D8F092AFA2B4}" destId="{5F195203-DB1E-4AB8-B0A3-0A94035021CF}" srcOrd="4" destOrd="0" presId="urn:microsoft.com/office/officeart/2005/8/layout/cycle3"/>
    <dgm:cxn modelId="{DEC3C940-3544-4B94-9768-01F2518654F5}" type="presParOf" srcId="{EC5ECE21-7D97-49E3-B8E9-D8F092AFA2B4}" destId="{0C69B999-6EF3-4A0F-BAE4-A791CF6724F2}" srcOrd="5" destOrd="0" presId="urn:microsoft.com/office/officeart/2005/8/layout/cycle3"/>
    <dgm:cxn modelId="{88F056D2-C2C0-4C5B-B80E-BB4CBE09E252}" type="presParOf" srcId="{EC5ECE21-7D97-49E3-B8E9-D8F092AFA2B4}" destId="{64D206F6-B702-4814-A843-6ABF380E3CA6}" srcOrd="6" destOrd="0" presId="urn:microsoft.com/office/officeart/2005/8/layout/cycle3"/>
    <dgm:cxn modelId="{CE9F7CCE-E622-4060-BA45-4E8AE4E2005A}" type="presParOf" srcId="{EC5ECE21-7D97-49E3-B8E9-D8F092AFA2B4}" destId="{57EEBC58-2CC9-4D9E-86DD-C07BC1F0D16E}" srcOrd="7" destOrd="0" presId="urn:microsoft.com/office/officeart/2005/8/layout/cycle3"/>
    <dgm:cxn modelId="{58FB4C11-9BCF-49BF-B650-AFEC4ABFBCAD}" type="presParOf" srcId="{EC5ECE21-7D97-49E3-B8E9-D8F092AFA2B4}" destId="{0EC7E553-3DF4-45C4-A29C-3A898173A519}" srcOrd="8" destOrd="0" presId="urn:microsoft.com/office/officeart/2005/8/layout/cycle3"/>
  </dgm:cxnLst>
  <dgm:bg>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6F419-D2A5-4AFE-A2E5-688C29E8E3F2}">
      <dsp:nvSpPr>
        <dsp:cNvPr id="0" name=""/>
        <dsp:cNvSpPr/>
      </dsp:nvSpPr>
      <dsp:spPr>
        <a:xfrm>
          <a:off x="2658360" y="-57990"/>
          <a:ext cx="6875278" cy="6875278"/>
        </a:xfrm>
        <a:prstGeom prst="circularArrow">
          <a:avLst>
            <a:gd name="adj1" fmla="val 5544"/>
            <a:gd name="adj2" fmla="val 330680"/>
            <a:gd name="adj3" fmla="val 14615491"/>
            <a:gd name="adj4" fmla="val 16893395"/>
            <a:gd name="adj5" fmla="val 5757"/>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57109BE8-E784-4415-B567-A2404B3AB982}">
      <dsp:nvSpPr>
        <dsp:cNvPr id="0" name=""/>
        <dsp:cNvSpPr/>
      </dsp:nvSpPr>
      <dsp:spPr>
        <a:xfrm>
          <a:off x="5101828" y="25"/>
          <a:ext cx="1988343" cy="994171"/>
        </a:xfrm>
        <a:prstGeom prst="roundRect">
          <a:avLst/>
        </a:prstGeom>
        <a:solidFill>
          <a:schemeClr val="accent2">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Event start date.</a:t>
          </a:r>
        </a:p>
      </dsp:txBody>
      <dsp:txXfrm>
        <a:off x="5150359" y="48556"/>
        <a:ext cx="1891281" cy="897109"/>
      </dsp:txXfrm>
    </dsp:sp>
    <dsp:sp modelId="{5FBFC9D5-4DE4-4A26-863D-1C1A783F0393}">
      <dsp:nvSpPr>
        <dsp:cNvPr id="0" name=""/>
        <dsp:cNvSpPr/>
      </dsp:nvSpPr>
      <dsp:spPr>
        <a:xfrm>
          <a:off x="7174986" y="858755"/>
          <a:ext cx="1988343" cy="994171"/>
        </a:xfrm>
        <a:prstGeom prst="roundRect">
          <a:avLst/>
        </a:prstGeom>
        <a:solidFill>
          <a:schemeClr val="accent3">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Event end date. </a:t>
          </a:r>
        </a:p>
      </dsp:txBody>
      <dsp:txXfrm>
        <a:off x="7223517" y="907286"/>
        <a:ext cx="1891281" cy="897109"/>
      </dsp:txXfrm>
    </dsp:sp>
    <dsp:sp modelId="{6A5DD55A-8295-4ED4-9A4C-3F0CCAA98C7C}">
      <dsp:nvSpPr>
        <dsp:cNvPr id="0" name=""/>
        <dsp:cNvSpPr/>
      </dsp:nvSpPr>
      <dsp:spPr>
        <a:xfrm>
          <a:off x="8033716" y="2931914"/>
          <a:ext cx="1988343" cy="994171"/>
        </a:xfrm>
        <a:prstGeom prst="roundRect">
          <a:avLst/>
        </a:prstGeom>
        <a:solidFill>
          <a:schemeClr val="accent4">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If it was an On-Site or Remote event.</a:t>
          </a:r>
        </a:p>
      </dsp:txBody>
      <dsp:txXfrm>
        <a:off x="8082247" y="2980445"/>
        <a:ext cx="1891281" cy="897109"/>
      </dsp:txXfrm>
    </dsp:sp>
    <dsp:sp modelId="{5F195203-DB1E-4AB8-B0A3-0A94035021CF}">
      <dsp:nvSpPr>
        <dsp:cNvPr id="0" name=""/>
        <dsp:cNvSpPr/>
      </dsp:nvSpPr>
      <dsp:spPr>
        <a:xfrm>
          <a:off x="7387752" y="4645263"/>
          <a:ext cx="1988343" cy="1436240"/>
        </a:xfrm>
        <a:prstGeom prst="roundRect">
          <a:avLst/>
        </a:prstGeom>
        <a:solidFill>
          <a:schemeClr val="accent5">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Event organizer(s)/presenter(s) – Orleans Parish, HGA, OCD Staff, Compass, etc.</a:t>
          </a:r>
        </a:p>
      </dsp:txBody>
      <dsp:txXfrm>
        <a:off x="7457863" y="4715374"/>
        <a:ext cx="1848121" cy="1296018"/>
      </dsp:txXfrm>
    </dsp:sp>
    <dsp:sp modelId="{0C69B999-6EF3-4A0F-BAE4-A791CF6724F2}">
      <dsp:nvSpPr>
        <dsp:cNvPr id="0" name=""/>
        <dsp:cNvSpPr/>
      </dsp:nvSpPr>
      <dsp:spPr>
        <a:xfrm>
          <a:off x="5101828" y="5863802"/>
          <a:ext cx="1988343" cy="994171"/>
        </a:xfrm>
        <a:prstGeom prst="roundRect">
          <a:avLst/>
        </a:prstGeom>
        <a:solidFill>
          <a:schemeClr val="accent6">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Date notice of event was sent to participants</a:t>
          </a:r>
          <a:r>
            <a:rPr lang="en-US" sz="1000" kern="1200" dirty="0"/>
            <a:t>.</a:t>
          </a:r>
        </a:p>
      </dsp:txBody>
      <dsp:txXfrm>
        <a:off x="5150359" y="5912333"/>
        <a:ext cx="1891281" cy="897109"/>
      </dsp:txXfrm>
    </dsp:sp>
    <dsp:sp modelId="{64D206F6-B702-4814-A843-6ABF380E3CA6}">
      <dsp:nvSpPr>
        <dsp:cNvPr id="0" name=""/>
        <dsp:cNvSpPr/>
      </dsp:nvSpPr>
      <dsp:spPr>
        <a:xfrm>
          <a:off x="2899157" y="4847800"/>
          <a:ext cx="1988343" cy="994171"/>
        </a:xfrm>
        <a:prstGeom prst="roundRect">
          <a:avLst/>
        </a:prstGeom>
        <a:solidFill>
          <a:schemeClr val="accent2">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Brief description of the event.</a:t>
          </a:r>
        </a:p>
      </dsp:txBody>
      <dsp:txXfrm>
        <a:off x="2947688" y="4896331"/>
        <a:ext cx="1891281" cy="897109"/>
      </dsp:txXfrm>
    </dsp:sp>
    <dsp:sp modelId="{57EEBC58-2CC9-4D9E-86DD-C07BC1F0D16E}">
      <dsp:nvSpPr>
        <dsp:cNvPr id="0" name=""/>
        <dsp:cNvSpPr/>
      </dsp:nvSpPr>
      <dsp:spPr>
        <a:xfrm>
          <a:off x="2169939" y="2931914"/>
          <a:ext cx="1988343" cy="994171"/>
        </a:xfrm>
        <a:prstGeom prst="roundRect">
          <a:avLst/>
        </a:prstGeom>
        <a:solidFill>
          <a:schemeClr val="accent3">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Which of the 9 TA event types above describe(s) your TA event.</a:t>
          </a:r>
        </a:p>
      </dsp:txBody>
      <dsp:txXfrm>
        <a:off x="2218470" y="2980445"/>
        <a:ext cx="1891281" cy="897109"/>
      </dsp:txXfrm>
    </dsp:sp>
    <dsp:sp modelId="{0EC7E553-3DF4-45C4-A29C-3A898173A519}">
      <dsp:nvSpPr>
        <dsp:cNvPr id="0" name=""/>
        <dsp:cNvSpPr/>
      </dsp:nvSpPr>
      <dsp:spPr>
        <a:xfrm>
          <a:off x="2228559" y="642381"/>
          <a:ext cx="2345430" cy="1556475"/>
        </a:xfrm>
        <a:prstGeom prst="roundRect">
          <a:avLst/>
        </a:prstGeom>
        <a:solidFill>
          <a:schemeClr val="accent4">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Program(s)/project(s) discussed during TA event (Please be specific as possible with activity/project numbers).</a:t>
          </a:r>
        </a:p>
      </dsp:txBody>
      <dsp:txXfrm>
        <a:off x="2304540" y="718362"/>
        <a:ext cx="2193468" cy="140451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D322A1D-2C40-4857-AF33-717461D49275}" type="datetimeFigureOut">
              <a:rPr lang="en-US" smtClean="0"/>
              <a:t>3/30/2020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5128975-43BD-4800-B007-59EEE8536AFF}" type="slidenum">
              <a:rPr lang="en-US" smtClean="0"/>
              <a:t>‹#›</a:t>
            </a:fld>
            <a:endParaRPr lang="en-US"/>
          </a:p>
        </p:txBody>
      </p:sp>
    </p:spTree>
    <p:extLst>
      <p:ext uri="{BB962C8B-B14F-4D97-AF65-F5344CB8AC3E}">
        <p14:creationId xmlns:p14="http://schemas.microsoft.com/office/powerpoint/2010/main" val="4065242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9BBCE1F-BD3B-493A-9D04-0D32B4CE0931}" type="datetimeFigureOut">
              <a:rPr lang="en-US" smtClean="0"/>
              <a:t>3/30/2020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6939C34-7D45-4902-9C28-8595EAD5B90B}" type="slidenum">
              <a:rPr lang="en-US" smtClean="0"/>
              <a:t>‹#›</a:t>
            </a:fld>
            <a:endParaRPr lang="en-US"/>
          </a:p>
        </p:txBody>
      </p:sp>
    </p:spTree>
    <p:extLst>
      <p:ext uri="{BB962C8B-B14F-4D97-AF65-F5344CB8AC3E}">
        <p14:creationId xmlns:p14="http://schemas.microsoft.com/office/powerpoint/2010/main" val="1379015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Technical Assistance (TA)?</a:t>
            </a:r>
          </a:p>
        </p:txBody>
      </p:sp>
      <p:sp>
        <p:nvSpPr>
          <p:cNvPr id="4" name="Slide Number Placeholder 3"/>
          <p:cNvSpPr>
            <a:spLocks noGrp="1"/>
          </p:cNvSpPr>
          <p:nvPr>
            <p:ph type="sldNum" sz="quarter" idx="10"/>
          </p:nvPr>
        </p:nvSpPr>
        <p:spPr/>
        <p:txBody>
          <a:bodyPr/>
          <a:lstStyle/>
          <a:p>
            <a:fld id="{86939C34-7D45-4902-9C28-8595EAD5B90B}" type="slidenum">
              <a:rPr lang="en-US" smtClean="0"/>
              <a:t>2</a:t>
            </a:fld>
            <a:endParaRPr lang="en-US"/>
          </a:p>
        </p:txBody>
      </p:sp>
    </p:spTree>
    <p:extLst>
      <p:ext uri="{BB962C8B-B14F-4D97-AF65-F5344CB8AC3E}">
        <p14:creationId xmlns:p14="http://schemas.microsoft.com/office/powerpoint/2010/main" val="3004898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D01536B-7875-4D13-AAA6-9A56F017899D}"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9C88B-98DF-4417-9B45-7BAEA3BA456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098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01536B-7875-4D13-AAA6-9A56F017899D}"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9C88B-98DF-4417-9B45-7BAEA3BA4564}" type="slidenum">
              <a:rPr lang="en-US" smtClean="0"/>
              <a:t>‹#›</a:t>
            </a:fld>
            <a:endParaRPr lang="en-US"/>
          </a:p>
        </p:txBody>
      </p:sp>
    </p:spTree>
    <p:extLst>
      <p:ext uri="{BB962C8B-B14F-4D97-AF65-F5344CB8AC3E}">
        <p14:creationId xmlns:p14="http://schemas.microsoft.com/office/powerpoint/2010/main" val="364204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01536B-7875-4D13-AAA6-9A56F017899D}"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9C88B-98DF-4417-9B45-7BAEA3BA456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807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01536B-7875-4D13-AAA6-9A56F017899D}"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9C88B-98DF-4417-9B45-7BAEA3BA4564}" type="slidenum">
              <a:rPr lang="en-US" smtClean="0"/>
              <a:t>‹#›</a:t>
            </a:fld>
            <a:endParaRPr lang="en-US"/>
          </a:p>
        </p:txBody>
      </p:sp>
    </p:spTree>
    <p:extLst>
      <p:ext uri="{BB962C8B-B14F-4D97-AF65-F5344CB8AC3E}">
        <p14:creationId xmlns:p14="http://schemas.microsoft.com/office/powerpoint/2010/main" val="871235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01536B-7875-4D13-AAA6-9A56F017899D}"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9C88B-98DF-4417-9B45-7BAEA3BA456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602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01536B-7875-4D13-AAA6-9A56F017899D}"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9C88B-98DF-4417-9B45-7BAEA3BA4564}" type="slidenum">
              <a:rPr lang="en-US" smtClean="0"/>
              <a:t>‹#›</a:t>
            </a:fld>
            <a:endParaRPr lang="en-US"/>
          </a:p>
        </p:txBody>
      </p:sp>
    </p:spTree>
    <p:extLst>
      <p:ext uri="{BB962C8B-B14F-4D97-AF65-F5344CB8AC3E}">
        <p14:creationId xmlns:p14="http://schemas.microsoft.com/office/powerpoint/2010/main" val="30453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01536B-7875-4D13-AAA6-9A56F017899D}" type="datetimeFigureOut">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69C88B-98DF-4417-9B45-7BAEA3BA4564}" type="slidenum">
              <a:rPr lang="en-US" smtClean="0"/>
              <a:t>‹#›</a:t>
            </a:fld>
            <a:endParaRPr lang="en-US"/>
          </a:p>
        </p:txBody>
      </p:sp>
    </p:spTree>
    <p:extLst>
      <p:ext uri="{BB962C8B-B14F-4D97-AF65-F5344CB8AC3E}">
        <p14:creationId xmlns:p14="http://schemas.microsoft.com/office/powerpoint/2010/main" val="3531127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01536B-7875-4D13-AAA6-9A56F017899D}" type="datetimeFigureOut">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69C88B-98DF-4417-9B45-7BAEA3BA4564}" type="slidenum">
              <a:rPr lang="en-US" smtClean="0"/>
              <a:t>‹#›</a:t>
            </a:fld>
            <a:endParaRPr lang="en-US"/>
          </a:p>
        </p:txBody>
      </p:sp>
    </p:spTree>
    <p:extLst>
      <p:ext uri="{BB962C8B-B14F-4D97-AF65-F5344CB8AC3E}">
        <p14:creationId xmlns:p14="http://schemas.microsoft.com/office/powerpoint/2010/main" val="36336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1536B-7875-4D13-AAA6-9A56F017899D}" type="datetimeFigureOut">
              <a:rPr lang="en-US" smtClean="0"/>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69C88B-98DF-4417-9B45-7BAEA3BA4564}" type="slidenum">
              <a:rPr lang="en-US" smtClean="0"/>
              <a:t>‹#›</a:t>
            </a:fld>
            <a:endParaRPr lang="en-US"/>
          </a:p>
        </p:txBody>
      </p:sp>
    </p:spTree>
    <p:extLst>
      <p:ext uri="{BB962C8B-B14F-4D97-AF65-F5344CB8AC3E}">
        <p14:creationId xmlns:p14="http://schemas.microsoft.com/office/powerpoint/2010/main" val="604663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D01536B-7875-4D13-AAA6-9A56F017899D}"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9C88B-98DF-4417-9B45-7BAEA3BA4564}" type="slidenum">
              <a:rPr lang="en-US" smtClean="0"/>
              <a:t>‹#›</a:t>
            </a:fld>
            <a:endParaRPr lang="en-US"/>
          </a:p>
        </p:txBody>
      </p:sp>
    </p:spTree>
    <p:extLst>
      <p:ext uri="{BB962C8B-B14F-4D97-AF65-F5344CB8AC3E}">
        <p14:creationId xmlns:p14="http://schemas.microsoft.com/office/powerpoint/2010/main" val="1927947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01536B-7875-4D13-AAA6-9A56F017899D}"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9C88B-98DF-4417-9B45-7BAEA3BA456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2016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D01536B-7875-4D13-AAA6-9A56F017899D}" type="datetimeFigureOut">
              <a:rPr lang="en-US" smtClean="0"/>
              <a:t>3/30/2020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969C88B-98DF-4417-9B45-7BAEA3BA4564}"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95844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roadhome.la.gov/"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Technical Assistance (TA)</a:t>
            </a:r>
          </a:p>
        </p:txBody>
      </p:sp>
      <p:sp>
        <p:nvSpPr>
          <p:cNvPr id="3" name="Subtitle 2"/>
          <p:cNvSpPr>
            <a:spLocks noGrp="1"/>
          </p:cNvSpPr>
          <p:nvPr>
            <p:ph type="subTitle" idx="1"/>
          </p:nvPr>
        </p:nvSpPr>
        <p:spPr>
          <a:noFill/>
        </p:spPr>
        <p:txBody>
          <a:bodyPr/>
          <a:lstStyle/>
          <a:p>
            <a:r>
              <a:rPr lang="en-US" dirty="0"/>
              <a:t>Presenter:</a:t>
            </a:r>
          </a:p>
          <a:p>
            <a:r>
              <a:rPr lang="en-US" dirty="0"/>
              <a:t>Amanda S. Clark</a:t>
            </a:r>
          </a:p>
        </p:txBody>
      </p:sp>
    </p:spTree>
    <p:extLst>
      <p:ext uri="{BB962C8B-B14F-4D97-AF65-F5344CB8AC3E}">
        <p14:creationId xmlns:p14="http://schemas.microsoft.com/office/powerpoint/2010/main" val="3149358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6325" y="790575"/>
            <a:ext cx="10858500" cy="707886"/>
          </a:xfrm>
          <a:prstGeom prst="rect">
            <a:avLst/>
          </a:prstGeom>
          <a:noFill/>
        </p:spPr>
        <p:txBody>
          <a:bodyPr wrap="square" rtlCol="0">
            <a:spAutoFit/>
          </a:bodyPr>
          <a:lstStyle/>
          <a:p>
            <a:r>
              <a:rPr lang="en-US" sz="4000" dirty="0"/>
              <a:t>What is Technical Assistance (TA)?</a:t>
            </a:r>
          </a:p>
        </p:txBody>
      </p:sp>
      <p:sp>
        <p:nvSpPr>
          <p:cNvPr id="4" name="TextBox 3"/>
          <p:cNvSpPr txBox="1"/>
          <p:nvPr/>
        </p:nvSpPr>
        <p:spPr>
          <a:xfrm>
            <a:off x="1076325" y="1981200"/>
            <a:ext cx="10629900"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t>A TA event is a formal conference, meeting, webinar or teleconference conducted to give the grantee the information, guidance and/or tools necessary to carry out disaster recovery projects. </a:t>
            </a:r>
          </a:p>
          <a:p>
            <a:pPr marL="285750" indent="-285750">
              <a:buFont typeface="Arial" panose="020B0604020202020204" pitchFamily="34" charset="0"/>
              <a:buChar char="•"/>
            </a:pPr>
            <a:r>
              <a:rPr lang="en-US" sz="2800" dirty="0"/>
              <a:t>The event is formal in that it is scheduled in advance, with the appropriate meeting invites, giving the TA recipient ample time to suggest an alternative time or agree to the originally proposed time.</a:t>
            </a:r>
          </a:p>
          <a:p>
            <a:pPr marL="285750" indent="-285750">
              <a:buFont typeface="Arial" panose="020B0604020202020204" pitchFamily="34" charset="0"/>
              <a:buChar char="•"/>
            </a:pPr>
            <a:r>
              <a:rPr lang="en-US" sz="2800" dirty="0"/>
              <a:t>The event is given either by OCD/DRU staff or contractors, to grantees in areas to be monitored by HUD.</a:t>
            </a:r>
          </a:p>
        </p:txBody>
      </p:sp>
    </p:spTree>
    <p:extLst>
      <p:ext uri="{BB962C8B-B14F-4D97-AF65-F5344CB8AC3E}">
        <p14:creationId xmlns:p14="http://schemas.microsoft.com/office/powerpoint/2010/main" val="89386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5350" y="409575"/>
            <a:ext cx="10839450" cy="6863417"/>
          </a:xfrm>
          <a:prstGeom prst="rect">
            <a:avLst/>
          </a:prstGeom>
          <a:noFill/>
        </p:spPr>
        <p:txBody>
          <a:bodyPr wrap="square" rtlCol="0">
            <a:spAutoFit/>
          </a:bodyPr>
          <a:lstStyle/>
          <a:p>
            <a:r>
              <a:rPr lang="en-US" sz="3200" dirty="0"/>
              <a:t>Events Eligible for Quarterly Reporting</a:t>
            </a:r>
          </a:p>
          <a:p>
            <a:pPr marL="457200" lvl="0" indent="-457200">
              <a:buFont typeface="+mj-lt"/>
              <a:buAutoNum type="arabicPeriod"/>
            </a:pPr>
            <a:endParaRPr lang="en-US" sz="2400" dirty="0"/>
          </a:p>
          <a:p>
            <a:pPr marL="457200" lvl="0" indent="-457200">
              <a:buFont typeface="+mj-lt"/>
              <a:buAutoNum type="arabicPeriod"/>
            </a:pPr>
            <a:r>
              <a:rPr lang="en-US" sz="2400" dirty="0"/>
              <a:t>Allowable Costs – Administrative Costs allowable under applicable OMB Circulars, HUD approved Action Plans, Action Plan Amendments, State Guidelines, etc.</a:t>
            </a:r>
          </a:p>
          <a:p>
            <a:pPr marL="457200" lvl="0" indent="-457200">
              <a:buFont typeface="+mj-lt"/>
              <a:buAutoNum type="arabicPeriod"/>
            </a:pPr>
            <a:r>
              <a:rPr lang="en-US" sz="2400" dirty="0"/>
              <a:t>Eligible CDBG Activity – Activities eligible under 24 CFR 570.</a:t>
            </a:r>
          </a:p>
          <a:p>
            <a:pPr marL="457200" lvl="0" indent="-457200">
              <a:buFont typeface="+mj-lt"/>
              <a:buAutoNum type="arabicPeriod"/>
            </a:pPr>
            <a:r>
              <a:rPr lang="en-US" sz="2400" dirty="0"/>
              <a:t>Environmental Reviews – Activities comply with applicable environmental reviews.</a:t>
            </a:r>
          </a:p>
          <a:p>
            <a:pPr marL="457200" lvl="0" indent="-457200">
              <a:buFont typeface="+mj-lt"/>
              <a:buAutoNum type="arabicPeriod"/>
            </a:pPr>
            <a:r>
              <a:rPr lang="en-US" sz="2400" dirty="0"/>
              <a:t>Financial Management – Activities comply with OMB circulars regarding financial procedures and support documentation.</a:t>
            </a:r>
          </a:p>
          <a:p>
            <a:pPr marL="457200" lvl="0" indent="-457200">
              <a:buFont typeface="+mj-lt"/>
              <a:buAutoNum type="arabicPeriod"/>
            </a:pPr>
            <a:r>
              <a:rPr lang="en-US" sz="2400" dirty="0"/>
              <a:t>Davis Bacon – Labor.</a:t>
            </a:r>
          </a:p>
          <a:p>
            <a:pPr marL="457200" lvl="0" indent="-457200">
              <a:buFont typeface="+mj-lt"/>
              <a:buAutoNum type="arabicPeriod"/>
            </a:pPr>
            <a:r>
              <a:rPr lang="en-US" sz="2400" dirty="0"/>
              <a:t>National Objective – Activities comply with HUD Disaster Recovery national objective determination.</a:t>
            </a:r>
          </a:p>
          <a:p>
            <a:pPr marL="457200" lvl="0" indent="-457200">
              <a:buFont typeface="+mj-lt"/>
              <a:buAutoNum type="arabicPeriod"/>
            </a:pPr>
            <a:r>
              <a:rPr lang="en-US" sz="2400" dirty="0"/>
              <a:t>Uniform Relocation and Acquisition.</a:t>
            </a:r>
          </a:p>
          <a:p>
            <a:pPr marL="457200" lvl="0" indent="-457200">
              <a:buFont typeface="+mj-lt"/>
              <a:buAutoNum type="arabicPeriod"/>
            </a:pPr>
            <a:r>
              <a:rPr lang="en-US" sz="2400" dirty="0"/>
              <a:t>Duplication of Benefits – Stafford Act’s prohibition of duplication of benefits for disaster program beneficiaries.</a:t>
            </a:r>
          </a:p>
          <a:p>
            <a:pPr marL="457200" lvl="0" indent="-457200">
              <a:buFont typeface="+mj-lt"/>
              <a:buAutoNum type="arabicPeriod"/>
            </a:pPr>
            <a:r>
              <a:rPr lang="en-US" sz="2400" dirty="0"/>
              <a:t>Related to Disaster - Disaster Recovery CDBG requires that grantees document the way assistance addresses the effects of the disaster identified in each appropriation.</a:t>
            </a:r>
          </a:p>
          <a:p>
            <a:pPr marL="342900" indent="-342900">
              <a:buFont typeface="+mj-lt"/>
              <a:buAutoNum type="arabicPeriod"/>
            </a:pPr>
            <a:endParaRPr lang="en-US" sz="2400" dirty="0"/>
          </a:p>
        </p:txBody>
      </p:sp>
    </p:spTree>
    <p:extLst>
      <p:ext uri="{BB962C8B-B14F-4D97-AF65-F5344CB8AC3E}">
        <p14:creationId xmlns:p14="http://schemas.microsoft.com/office/powerpoint/2010/main" val="3993017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009645115"/>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174837" y="3009900"/>
            <a:ext cx="3759200" cy="830997"/>
          </a:xfrm>
          <a:prstGeom prst="rect">
            <a:avLst/>
          </a:prstGeom>
          <a:noFill/>
        </p:spPr>
        <p:txBody>
          <a:bodyPr wrap="square" rtlCol="0">
            <a:spAutoFit/>
          </a:bodyPr>
          <a:lstStyle/>
          <a:p>
            <a:pPr algn="ctr"/>
            <a:r>
              <a:rPr lang="en-US" sz="2400" b="1" dirty="0"/>
              <a:t>What is required for each TA entry?</a:t>
            </a:r>
          </a:p>
        </p:txBody>
      </p:sp>
    </p:spTree>
    <p:extLst>
      <p:ext uri="{BB962C8B-B14F-4D97-AF65-F5344CB8AC3E}">
        <p14:creationId xmlns:p14="http://schemas.microsoft.com/office/powerpoint/2010/main" val="3723732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6401" y="900528"/>
            <a:ext cx="10658297" cy="5685013"/>
          </a:xfrm>
          <a:prstGeom prst="rect">
            <a:avLst/>
          </a:prstGeom>
        </p:spPr>
      </p:pic>
      <p:sp>
        <p:nvSpPr>
          <p:cNvPr id="6" name="TextBox 5"/>
          <p:cNvSpPr txBox="1"/>
          <p:nvPr/>
        </p:nvSpPr>
        <p:spPr>
          <a:xfrm>
            <a:off x="406401" y="434109"/>
            <a:ext cx="7185890" cy="707886"/>
          </a:xfrm>
          <a:prstGeom prst="rect">
            <a:avLst/>
          </a:prstGeom>
          <a:noFill/>
        </p:spPr>
        <p:txBody>
          <a:bodyPr wrap="square" rtlCol="0">
            <a:spAutoFit/>
          </a:bodyPr>
          <a:lstStyle/>
          <a:p>
            <a:r>
              <a:rPr lang="en-US" sz="2000" dirty="0"/>
              <a:t>Go to the SharePoint website </a:t>
            </a:r>
            <a:r>
              <a:rPr lang="en-US" sz="2000" b="1" dirty="0">
                <a:solidFill>
                  <a:srgbClr val="0070C0"/>
                </a:solidFill>
                <a:hlinkClick r:id="rId3"/>
              </a:rPr>
              <a:t>https://roadhome.la.gov/</a:t>
            </a:r>
            <a:endParaRPr lang="en-US" sz="2000" b="1" dirty="0">
              <a:solidFill>
                <a:srgbClr val="0070C0"/>
              </a:solidFill>
            </a:endParaRPr>
          </a:p>
          <a:p>
            <a:endParaRPr lang="en-US" sz="2000" dirty="0"/>
          </a:p>
        </p:txBody>
      </p:sp>
    </p:spTree>
    <p:extLst>
      <p:ext uri="{BB962C8B-B14F-4D97-AF65-F5344CB8AC3E}">
        <p14:creationId xmlns:p14="http://schemas.microsoft.com/office/powerpoint/2010/main" val="3310623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377287" y="338060"/>
            <a:ext cx="9437426" cy="6181880"/>
          </a:xfrm>
          <a:prstGeom prst="rect">
            <a:avLst/>
          </a:prstGeom>
        </p:spPr>
      </p:pic>
      <p:sp>
        <p:nvSpPr>
          <p:cNvPr id="6" name="Left Arrow 5"/>
          <p:cNvSpPr/>
          <p:nvPr/>
        </p:nvSpPr>
        <p:spPr>
          <a:xfrm>
            <a:off x="2881745" y="3860800"/>
            <a:ext cx="803564" cy="2124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9183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chnical Assistance version 2 - All Items - Internet Explor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592991"/>
          </a:xfrm>
          <a:prstGeom prst="rect">
            <a:avLst/>
          </a:prstGeom>
        </p:spPr>
      </p:pic>
      <p:sp>
        <p:nvSpPr>
          <p:cNvPr id="5" name="Down Arrow 4"/>
          <p:cNvSpPr/>
          <p:nvPr/>
        </p:nvSpPr>
        <p:spPr>
          <a:xfrm rot="10800000" flipV="1">
            <a:off x="2276475" y="1976583"/>
            <a:ext cx="381000" cy="2313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891313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56020"/>
          </a:xfrm>
        </p:spPr>
        <p:txBody>
          <a:bodyPr/>
          <a:lstStyle/>
          <a:p>
            <a:r>
              <a:rPr lang="en-US" dirty="0"/>
              <a:t>Example of TA Entry Screen on SharePoint</a:t>
            </a:r>
          </a:p>
        </p:txBody>
      </p:sp>
      <p:pic>
        <p:nvPicPr>
          <p:cNvPr id="5" name="Content Placeholder 4"/>
          <p:cNvPicPr>
            <a:picLocks noGrp="1" noChangeAspect="1"/>
          </p:cNvPicPr>
          <p:nvPr>
            <p:ph sz="half" idx="1"/>
          </p:nvPr>
        </p:nvPicPr>
        <p:blipFill>
          <a:blip r:embed="rId2"/>
          <a:stretch>
            <a:fillRect/>
          </a:stretch>
        </p:blipFill>
        <p:spPr>
          <a:xfrm>
            <a:off x="1271541" y="2286000"/>
            <a:ext cx="4259356" cy="4022725"/>
          </a:xfrm>
          <a:prstGeom prst="rect">
            <a:avLst/>
          </a:prstGeom>
        </p:spPr>
      </p:pic>
      <p:pic>
        <p:nvPicPr>
          <p:cNvPr id="6" name="Content Placeholder 5"/>
          <p:cNvPicPr>
            <a:picLocks noGrp="1" noChangeAspect="1"/>
          </p:cNvPicPr>
          <p:nvPr>
            <p:ph sz="half" idx="2"/>
          </p:nvPr>
        </p:nvPicPr>
        <p:blipFill>
          <a:blip r:embed="rId3"/>
          <a:stretch>
            <a:fillRect/>
          </a:stretch>
        </p:blipFill>
        <p:spPr>
          <a:xfrm>
            <a:off x="6521314" y="2286000"/>
            <a:ext cx="3691209" cy="4022725"/>
          </a:xfrm>
          <a:prstGeom prst="rect">
            <a:avLst/>
          </a:prstGeom>
        </p:spPr>
      </p:pic>
    </p:spTree>
    <p:extLst>
      <p:ext uri="{BB962C8B-B14F-4D97-AF65-F5344CB8AC3E}">
        <p14:creationId xmlns:p14="http://schemas.microsoft.com/office/powerpoint/2010/main" val="2862793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Questions???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731401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631</TotalTime>
  <Words>374</Words>
  <Application>Microsoft Office PowerPoint</Application>
  <PresentationFormat>Widescreen</PresentationFormat>
  <Paragraphs>32</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Tw Cen MT</vt:lpstr>
      <vt:lpstr>Tw Cen MT Condensed</vt:lpstr>
      <vt:lpstr>Wingdings 3</vt:lpstr>
      <vt:lpstr>Integral</vt:lpstr>
      <vt:lpstr>Technical Assistance (TA)</vt:lpstr>
      <vt:lpstr>PowerPoint Presentation</vt:lpstr>
      <vt:lpstr>PowerPoint Presentation</vt:lpstr>
      <vt:lpstr>PowerPoint Presentation</vt:lpstr>
      <vt:lpstr>PowerPoint Presentation</vt:lpstr>
      <vt:lpstr>PowerPoint Presentation</vt:lpstr>
      <vt:lpstr>PowerPoint Presentation</vt:lpstr>
      <vt:lpstr>Example of TA Entry Screen on SharePoint</vt:lpstr>
      <vt:lpstr>Questions???</vt:lpstr>
    </vt:vector>
  </TitlesOfParts>
  <Company>State of Louisiana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Assistance (TA)</dc:title>
  <dc:creator>Amanda Clark</dc:creator>
  <cp:lastModifiedBy>Elaine Clark</cp:lastModifiedBy>
  <cp:revision>38</cp:revision>
  <cp:lastPrinted>2019-07-30T20:42:53Z</cp:lastPrinted>
  <dcterms:created xsi:type="dcterms:W3CDTF">2019-07-29T18:32:17Z</dcterms:created>
  <dcterms:modified xsi:type="dcterms:W3CDTF">2020-03-30T19:05:59Z</dcterms:modified>
</cp:coreProperties>
</file>